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5"/>
  </p:handoutMasterIdLst>
  <p:sldIdLst>
    <p:sldId id="256" r:id="rId2"/>
    <p:sldId id="300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65" r:id="rId12"/>
    <p:sldId id="301" r:id="rId13"/>
    <p:sldId id="266" r:id="rId14"/>
    <p:sldId id="267" r:id="rId15"/>
    <p:sldId id="268" r:id="rId16"/>
    <p:sldId id="271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02" r:id="rId27"/>
    <p:sldId id="279" r:id="rId28"/>
    <p:sldId id="280" r:id="rId29"/>
    <p:sldId id="282" r:id="rId30"/>
    <p:sldId id="281" r:id="rId31"/>
    <p:sldId id="283" r:id="rId32"/>
    <p:sldId id="290" r:id="rId33"/>
    <p:sldId id="291" r:id="rId34"/>
    <p:sldId id="293" r:id="rId35"/>
    <p:sldId id="294" r:id="rId36"/>
    <p:sldId id="295" r:id="rId37"/>
    <p:sldId id="296" r:id="rId38"/>
    <p:sldId id="303" r:id="rId39"/>
    <p:sldId id="304" r:id="rId40"/>
    <p:sldId id="297" r:id="rId41"/>
    <p:sldId id="298" r:id="rId42"/>
    <p:sldId id="305" r:id="rId43"/>
    <p:sldId id="299" r:id="rId4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130" cy="467215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366" y="0"/>
            <a:ext cx="3043130" cy="467215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fld id="{14DC1225-E664-4764-A4A3-4F3611A8098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885"/>
            <a:ext cx="3043130" cy="467215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366" y="8841885"/>
            <a:ext cx="3043130" cy="467215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fld id="{273AC8F2-0356-4F07-A245-D348A1770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2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7A20-AF74-4B31-B47C-EF37EDFCA0F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961C-346D-4C82-A385-CDFEF051F8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7A20-AF74-4B31-B47C-EF37EDFCA0F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961C-346D-4C82-A385-CDFEF051F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7A20-AF74-4B31-B47C-EF37EDFCA0F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961C-346D-4C82-A385-CDFEF051F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7A20-AF74-4B31-B47C-EF37EDFCA0F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961C-346D-4C82-A385-CDFEF051F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7A20-AF74-4B31-B47C-EF37EDFCA0F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961C-346D-4C82-A385-CDFEF051F8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7A20-AF74-4B31-B47C-EF37EDFCA0F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961C-346D-4C82-A385-CDFEF051F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7A20-AF74-4B31-B47C-EF37EDFCA0F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961C-346D-4C82-A385-CDFEF051F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7A20-AF74-4B31-B47C-EF37EDFCA0F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961C-346D-4C82-A385-CDFEF051F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7A20-AF74-4B31-B47C-EF37EDFCA0F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961C-346D-4C82-A385-CDFEF051F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7A20-AF74-4B31-B47C-EF37EDFCA0F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961C-346D-4C82-A385-CDFEF051F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7A20-AF74-4B31-B47C-EF37EDFCA0F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3D961C-346D-4C82-A385-CDFEF051F8B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6C7A20-AF74-4B31-B47C-EF37EDFCA0F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3D961C-346D-4C82-A385-CDFEF051F8B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Drainage 101 – </a:t>
            </a:r>
            <a:br>
              <a:rPr lang="en-US" dirty="0" smtClean="0"/>
            </a:br>
            <a:r>
              <a:rPr lang="en-US" sz="5400" dirty="0" smtClean="0"/>
              <a:t>Council Educational Session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 By:</a:t>
            </a:r>
          </a:p>
          <a:p>
            <a:r>
              <a:rPr lang="en-US" dirty="0" smtClean="0"/>
              <a:t>Eric Chamberlain</a:t>
            </a:r>
            <a:endParaRPr lang="en-US" dirty="0"/>
          </a:p>
        </p:txBody>
      </p:sp>
      <p:pic>
        <p:nvPicPr>
          <p:cNvPr id="5" name="Picture 4" descr="Letterhead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5374640" cy="858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26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Drainage Act Process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7" y="1920875"/>
            <a:ext cx="3426186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 legislation 1990 with revisions completed in 2010.</a:t>
            </a:r>
          </a:p>
          <a:p>
            <a:r>
              <a:rPr lang="en-US" dirty="0" smtClean="0"/>
              <a:t>One of the most democratic Act in Ontario</a:t>
            </a:r>
          </a:p>
          <a:p>
            <a:r>
              <a:rPr lang="en-US" dirty="0" smtClean="0"/>
              <a:t>Provides landowners with the ability to obtain legal drainage</a:t>
            </a:r>
          </a:p>
          <a:p>
            <a:r>
              <a:rPr lang="en-US" dirty="0" smtClean="0"/>
              <a:t>Provides the municipality with the ability to manage the drainage systems and recover cost.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5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Drainage Act Process</a:t>
            </a:r>
            <a:br>
              <a:rPr lang="en-US" sz="4800" dirty="0" smtClean="0"/>
            </a:br>
            <a:r>
              <a:rPr lang="en-US" sz="4800" dirty="0" smtClean="0"/>
              <a:t>Petition Drains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4 – Petition is the method for landowners start the process for a new municipal drain</a:t>
            </a:r>
          </a:p>
          <a:p>
            <a:r>
              <a:rPr lang="en-US" dirty="0" smtClean="0"/>
              <a:t>The petition is valid based on the following 4 criteria: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Majority in numbers of the owner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 area representing at least 60% of the </a:t>
            </a:r>
            <a:r>
              <a:rPr lang="en-US" dirty="0" err="1" smtClean="0"/>
              <a:t>hectarage</a:t>
            </a:r>
            <a:r>
              <a:rPr lang="en-US" dirty="0" smtClean="0"/>
              <a:t> in the area requiring drainage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Road Authority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Director of Ministry of Agriculture, Food and Rural Affairs.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4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Drainage Act Process</a:t>
            </a:r>
            <a:br>
              <a:rPr lang="en-US" sz="5400" dirty="0"/>
            </a:br>
            <a:r>
              <a:rPr lang="en-US" sz="5400" dirty="0"/>
              <a:t>Petition Drains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7" y="1920875"/>
            <a:ext cx="3426186" cy="443388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407" y="1920875"/>
            <a:ext cx="3426186" cy="4433888"/>
          </a:xfrm>
        </p:spPr>
      </p:pic>
    </p:spTree>
    <p:extLst>
      <p:ext uri="{BB962C8B-B14F-4D97-AF65-F5344CB8AC3E}">
        <p14:creationId xmlns:p14="http://schemas.microsoft.com/office/powerpoint/2010/main" val="350426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Drainage Act Process</a:t>
            </a:r>
            <a:br>
              <a:rPr lang="en-US" dirty="0" smtClean="0"/>
            </a:br>
            <a:r>
              <a:rPr lang="en-US" dirty="0" smtClean="0"/>
              <a:t>Appointment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petition is file with the Clerk’s Office</a:t>
            </a:r>
          </a:p>
          <a:p>
            <a:r>
              <a:rPr lang="en-US" dirty="0" smtClean="0"/>
              <a:t>Municipality needs to inform environmental agencies of the potential Drainage Project</a:t>
            </a:r>
          </a:p>
          <a:p>
            <a:r>
              <a:rPr lang="en-US" dirty="0" smtClean="0"/>
              <a:t>Environmental Agencies have 30 days to request an Environmental Appraisal to be completed before the engineer is appointe</a:t>
            </a:r>
            <a:r>
              <a:rPr lang="en-US" dirty="0"/>
              <a:t>d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Council appoints an Engineer to prepare a report.</a:t>
            </a:r>
          </a:p>
          <a:p>
            <a:r>
              <a:rPr lang="en-US" dirty="0" smtClean="0"/>
              <a:t>Engineer confirms that the petition is valid.</a:t>
            </a:r>
          </a:p>
          <a:p>
            <a:r>
              <a:rPr lang="en-US" dirty="0" smtClean="0"/>
              <a:t>If necessary landowners are directed to obtain more signatures if petition is not valid.</a:t>
            </a:r>
          </a:p>
          <a:p>
            <a:r>
              <a:rPr lang="en-US" dirty="0" smtClean="0"/>
              <a:t>Once the petition is valid, administration schedule a site meeting.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6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Drainage Act Process</a:t>
            </a:r>
            <a:br>
              <a:rPr lang="en-US" sz="4800" dirty="0" smtClean="0"/>
            </a:br>
            <a:r>
              <a:rPr lang="en-US" sz="4800" dirty="0" smtClean="0"/>
              <a:t>On-Site Meeting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Meeting is schedule with all of the landowners impacted by the proposed project.</a:t>
            </a:r>
          </a:p>
          <a:p>
            <a:r>
              <a:rPr lang="en-US" dirty="0" smtClean="0"/>
              <a:t>The meeting is held on-site to review the drainage concern</a:t>
            </a:r>
          </a:p>
          <a:p>
            <a:r>
              <a:rPr lang="en-US" dirty="0" smtClean="0"/>
              <a:t>Fact gathering meeting for the engineer to understand the landowners concerns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94" y="1920875"/>
            <a:ext cx="3262011" cy="4433888"/>
          </a:xfrm>
        </p:spPr>
      </p:pic>
    </p:spTree>
    <p:extLst>
      <p:ext uri="{BB962C8B-B14F-4D97-AF65-F5344CB8AC3E}">
        <p14:creationId xmlns:p14="http://schemas.microsoft.com/office/powerpoint/2010/main" val="11638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Drainage Act Process</a:t>
            </a:r>
            <a:br>
              <a:rPr lang="en-US" sz="4800" dirty="0" smtClean="0"/>
            </a:br>
            <a:r>
              <a:rPr lang="en-US" sz="4800" dirty="0" smtClean="0"/>
              <a:t>Report Preparation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9342"/>
            <a:ext cx="4038600" cy="423695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With the information gathered at the site meeting, the engineer:</a:t>
            </a:r>
          </a:p>
          <a:p>
            <a:pPr lvl="1"/>
            <a:r>
              <a:rPr lang="en-US" dirty="0" smtClean="0"/>
              <a:t>Research of existing drainage systems in the area</a:t>
            </a:r>
          </a:p>
          <a:p>
            <a:pPr lvl="1"/>
            <a:r>
              <a:rPr lang="en-US" dirty="0" smtClean="0"/>
              <a:t>Survey is completed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30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Drainage Act Process</a:t>
            </a:r>
            <a:br>
              <a:rPr lang="en-US" sz="4800" dirty="0" smtClean="0"/>
            </a:br>
            <a:r>
              <a:rPr lang="en-US" sz="4800" dirty="0" smtClean="0"/>
              <a:t>Report Preparation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engineer will also make inquires to:</a:t>
            </a:r>
          </a:p>
          <a:p>
            <a:pPr lvl="1"/>
            <a:r>
              <a:rPr lang="en-US" dirty="0" smtClean="0"/>
              <a:t>Essex Region Conservation Authority</a:t>
            </a:r>
          </a:p>
          <a:p>
            <a:pPr lvl="1"/>
            <a:r>
              <a:rPr lang="en-US" dirty="0" smtClean="0"/>
              <a:t>Department of Oceans &amp; Fisheries</a:t>
            </a:r>
          </a:p>
          <a:p>
            <a:pPr lvl="1"/>
            <a:r>
              <a:rPr lang="en-US" dirty="0" smtClean="0"/>
              <a:t>Ministry of Natural Resources &amp; Forestry – Endangered Species Act</a:t>
            </a:r>
            <a:r>
              <a:rPr lang="en-US" dirty="0"/>
              <a:t> </a:t>
            </a:r>
            <a:r>
              <a:rPr lang="en-US" dirty="0" smtClean="0"/>
              <a:t>Registry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29" y="1920875"/>
            <a:ext cx="3109941" cy="4433888"/>
          </a:xfrm>
        </p:spPr>
      </p:pic>
    </p:spTree>
    <p:extLst>
      <p:ext uri="{BB962C8B-B14F-4D97-AF65-F5344CB8AC3E}">
        <p14:creationId xmlns:p14="http://schemas.microsoft.com/office/powerpoint/2010/main" val="3902778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Drainage Act Process</a:t>
            </a:r>
            <a:br>
              <a:rPr lang="en-US" sz="4800" dirty="0" smtClean="0"/>
            </a:br>
            <a:r>
              <a:rPr lang="en-US" sz="4800" dirty="0" smtClean="0"/>
              <a:t>Meeting to Consider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905000"/>
            <a:ext cx="4038600" cy="4434840"/>
          </a:xfrm>
        </p:spPr>
        <p:txBody>
          <a:bodyPr>
            <a:normAutofit fontScale="925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/>
              <a:t>Report is prepared based on the all the information</a:t>
            </a:r>
          </a:p>
          <a:p>
            <a:r>
              <a:rPr lang="en-US" dirty="0" smtClean="0"/>
              <a:t>The Engineer’s Report is filed with the municipality.</a:t>
            </a:r>
          </a:p>
          <a:p>
            <a:r>
              <a:rPr lang="en-US" dirty="0" smtClean="0"/>
              <a:t>The report is circulated to the properties outline in the report.</a:t>
            </a:r>
          </a:p>
          <a:p>
            <a:r>
              <a:rPr lang="en-US" dirty="0" smtClean="0"/>
              <a:t>Administration schedule a “Meeting to Consider” to review the report with the assessed landowners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3426186" cy="4433888"/>
          </a:xfrm>
        </p:spPr>
      </p:pic>
    </p:spTree>
    <p:extLst>
      <p:ext uri="{BB962C8B-B14F-4D97-AF65-F5344CB8AC3E}">
        <p14:creationId xmlns:p14="http://schemas.microsoft.com/office/powerpoint/2010/main" val="88012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Drainage Act Process</a:t>
            </a:r>
            <a:br>
              <a:rPr lang="en-US" sz="4800" dirty="0" smtClean="0"/>
            </a:br>
            <a:r>
              <a:rPr lang="en-US" sz="4800" dirty="0" smtClean="0"/>
              <a:t>Meeting to Consider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Meeting to Consider the report is held before Council.</a:t>
            </a:r>
          </a:p>
          <a:p>
            <a:r>
              <a:rPr lang="en-US" dirty="0" smtClean="0"/>
              <a:t>This allows the landowners with the opportunity to provide input into the technical aspects of the design.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8519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170438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Drainage Act Process</a:t>
            </a:r>
            <a:br>
              <a:rPr lang="en-US" sz="4800" dirty="0" smtClean="0"/>
            </a:br>
            <a:r>
              <a:rPr lang="en-US" sz="4800" dirty="0" smtClean="0"/>
              <a:t>Meeting to Consider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information from the meeting, Council has three options:</a:t>
            </a:r>
          </a:p>
          <a:p>
            <a:pPr lvl="1"/>
            <a:r>
              <a:rPr lang="en-US" dirty="0" smtClean="0"/>
              <a:t>Stop the project (subject to landowner concerns)</a:t>
            </a:r>
          </a:p>
          <a:p>
            <a:pPr lvl="1"/>
            <a:r>
              <a:rPr lang="en-US" dirty="0" smtClean="0"/>
              <a:t>Refer the report back to the Engineer</a:t>
            </a:r>
          </a:p>
          <a:p>
            <a:pPr lvl="1"/>
            <a:r>
              <a:rPr lang="en-US" dirty="0" smtClean="0"/>
              <a:t>Adopt the report by giving two reading to a provisional by-law.</a:t>
            </a:r>
          </a:p>
          <a:p>
            <a:r>
              <a:rPr lang="en-US" dirty="0" smtClean="0"/>
              <a:t>If adopted, administration schedules the Court of Revision.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8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Drainage 101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What’s a Municipal Drain?</a:t>
            </a:r>
          </a:p>
          <a:p>
            <a:pPr lvl="1"/>
            <a:r>
              <a:rPr lang="en-US" dirty="0" smtClean="0"/>
              <a:t>It is a Drainage System either open ditch or enclosed pipe system or any other water control structure and protective works </a:t>
            </a:r>
          </a:p>
          <a:p>
            <a:pPr lvl="1"/>
            <a:r>
              <a:rPr lang="en-US" dirty="0" smtClean="0"/>
              <a:t>Petitioned for by landowners needing drainage under the Ontario Drainage Act</a:t>
            </a:r>
          </a:p>
          <a:p>
            <a:pPr lvl="1"/>
            <a:r>
              <a:rPr lang="en-US" dirty="0" smtClean="0"/>
              <a:t>The affected landowners paying all costs of construction and maintenance of the system they benefit from.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89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Drainage Act Process</a:t>
            </a:r>
            <a:br>
              <a:rPr lang="en-US" sz="4800" dirty="0" smtClean="0"/>
            </a:br>
            <a:r>
              <a:rPr lang="en-US" sz="4800" dirty="0" smtClean="0"/>
              <a:t>Court of Revision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Court of Revision is scheduled between 20 and 30 days from Council adopting the report.</a:t>
            </a:r>
          </a:p>
          <a:p>
            <a:r>
              <a:rPr lang="en-US" dirty="0" smtClean="0"/>
              <a:t>Court of Revision is where landowners raise concerns regarding their assessments or discrepancies in affected land areas.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8519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890522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Drainage Act Process</a:t>
            </a:r>
            <a:br>
              <a:rPr lang="en-US" sz="4800" dirty="0" smtClean="0"/>
            </a:br>
            <a:r>
              <a:rPr lang="en-US" sz="4800" dirty="0" smtClean="0"/>
              <a:t>Court of Revision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Court of Revision Members:</a:t>
            </a:r>
          </a:p>
          <a:p>
            <a:pPr lvl="1"/>
            <a:r>
              <a:rPr lang="en-US" dirty="0" smtClean="0"/>
              <a:t>Three or Five member panel made up of Council Members or lay people appointed by Council</a:t>
            </a:r>
          </a:p>
          <a:p>
            <a:r>
              <a:rPr lang="en-US" sz="2400" dirty="0" smtClean="0"/>
              <a:t>Landowners concerns must be based on facts:</a:t>
            </a:r>
          </a:p>
          <a:p>
            <a:pPr lvl="1"/>
            <a:r>
              <a:rPr lang="en-US" dirty="0" smtClean="0"/>
              <a:t>Property size</a:t>
            </a:r>
          </a:p>
          <a:p>
            <a:pPr lvl="1"/>
            <a:r>
              <a:rPr lang="en-US" dirty="0" smtClean="0"/>
              <a:t>Amount of area drained for the property</a:t>
            </a:r>
          </a:p>
          <a:p>
            <a:pPr lvl="1"/>
            <a:r>
              <a:rPr lang="en-US" dirty="0" smtClean="0"/>
              <a:t>Property drains to another drainage syste</a:t>
            </a:r>
            <a:r>
              <a:rPr lang="en-US" dirty="0"/>
              <a:t>m</a:t>
            </a:r>
            <a:endParaRPr lang="en-US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3784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Drainage Act Process</a:t>
            </a:r>
            <a:br>
              <a:rPr lang="en-US" sz="4800" dirty="0" smtClean="0"/>
            </a:br>
            <a:r>
              <a:rPr lang="en-US" sz="4800" dirty="0" smtClean="0"/>
              <a:t>Court of Revision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the concerns raised by the owners, Court of Revision has options: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Approve the schedule of assessment as submitted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In minor assessment changes, the Court of Revision can make changes to the assessment and have the difference added to the roads assessments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Request the engineer to make changes to the schedule of assessment and pro-rate cost to other affected lands</a:t>
            </a:r>
          </a:p>
          <a:p>
            <a:pPr lvl="2"/>
            <a:r>
              <a:rPr lang="en-US" dirty="0" smtClean="0"/>
              <a:t>Second Court of Revision will be necessary if the entire schedule changes.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7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Drainage Act Process</a:t>
            </a:r>
            <a:br>
              <a:rPr lang="en-US" sz="4800" dirty="0" smtClean="0"/>
            </a:br>
            <a:r>
              <a:rPr lang="en-US" sz="4800" dirty="0" smtClean="0"/>
              <a:t>Appeals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Landowners are given:</a:t>
            </a:r>
          </a:p>
          <a:p>
            <a:pPr lvl="1"/>
            <a:r>
              <a:rPr lang="en-US" dirty="0" smtClean="0"/>
              <a:t>40 days for the date at Council adopts the Engineer’s Report by provisional By-Law, and</a:t>
            </a:r>
          </a:p>
          <a:p>
            <a:pPr lvl="1"/>
            <a:r>
              <a:rPr lang="en-US" dirty="0" smtClean="0"/>
              <a:t> 21 days from the date of the Court of Revision’s decision to make an appeal to the Ontario Drainage Tribunal.</a:t>
            </a:r>
          </a:p>
          <a:p>
            <a:r>
              <a:rPr lang="en-US" dirty="0" smtClean="0"/>
              <a:t>Once the appeals have lapsed, and the clerk does not receive an appeal, Council can give third and final reading to the by-law.</a:t>
            </a:r>
          </a:p>
          <a:p>
            <a:r>
              <a:rPr lang="en-US" dirty="0" smtClean="0"/>
              <a:t>There are various stages throughout the process where landowners can appeal to the tribunal or the referee.</a:t>
            </a:r>
          </a:p>
        </p:txBody>
      </p:sp>
    </p:spTree>
    <p:extLst>
      <p:ext uri="{BB962C8B-B14F-4D97-AF65-F5344CB8AC3E}">
        <p14:creationId xmlns:p14="http://schemas.microsoft.com/office/powerpoint/2010/main" val="3423111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Drainage Act Process</a:t>
            </a:r>
            <a:br>
              <a:rPr lang="en-US" sz="4800" dirty="0" smtClean="0"/>
            </a:br>
            <a:r>
              <a:rPr lang="en-US" sz="4800" dirty="0" smtClean="0"/>
              <a:t>Construction &amp; Assessing Cost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Engineer/Administration tenders the project.</a:t>
            </a:r>
          </a:p>
          <a:p>
            <a:r>
              <a:rPr lang="en-US" dirty="0" smtClean="0"/>
              <a:t>Council awards tender to the successful bidder</a:t>
            </a:r>
          </a:p>
          <a:p>
            <a:r>
              <a:rPr lang="en-US" dirty="0" smtClean="0"/>
              <a:t>Project is completed and costs are billed to owners as per the assessment schedule.</a:t>
            </a:r>
          </a:p>
          <a:p>
            <a:r>
              <a:rPr lang="en-US" dirty="0" smtClean="0"/>
              <a:t>Owners have the option to debenture costs on their taxes over a five year period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284979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Drainage Act Process</a:t>
            </a:r>
            <a:br>
              <a:rPr lang="en-US" sz="4800" dirty="0" smtClean="0"/>
            </a:br>
            <a:r>
              <a:rPr lang="en-US" sz="4800" dirty="0" smtClean="0"/>
              <a:t>Petition Drain 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 of New Drains (Petition)</a:t>
            </a:r>
          </a:p>
          <a:p>
            <a:pPr lvl="1"/>
            <a:r>
              <a:rPr lang="en-US" dirty="0" smtClean="0"/>
              <a:t>Landowners initiate the process</a:t>
            </a:r>
          </a:p>
          <a:p>
            <a:pPr lvl="1"/>
            <a:r>
              <a:rPr lang="en-US" dirty="0" smtClean="0"/>
              <a:t>Council appoints Engineer</a:t>
            </a:r>
          </a:p>
          <a:p>
            <a:pPr lvl="1"/>
            <a:r>
              <a:rPr lang="en-US" dirty="0" smtClean="0"/>
              <a:t>Landowners are involved at various public meeting</a:t>
            </a:r>
          </a:p>
          <a:p>
            <a:pPr lvl="1"/>
            <a:r>
              <a:rPr lang="en-US" dirty="0" smtClean="0"/>
              <a:t>Engineer prepares municipal drain report “Engineer’s Report”</a:t>
            </a:r>
          </a:p>
          <a:p>
            <a:pPr lvl="1"/>
            <a:r>
              <a:rPr lang="en-US" dirty="0" smtClean="0"/>
              <a:t>Costs are assessed to the benefiting landowners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65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Drain Improvement Process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Under Section 78 – Drains are improved or repaired</a:t>
            </a:r>
          </a:p>
          <a:p>
            <a:r>
              <a:rPr lang="en-US" dirty="0"/>
              <a:t>Landowners submits request – not a petition</a:t>
            </a:r>
          </a:p>
          <a:p>
            <a:r>
              <a:rPr lang="en-US" dirty="0"/>
              <a:t>Council can also request improvements based on information provided by administration </a:t>
            </a:r>
          </a:p>
          <a:p>
            <a:r>
              <a:rPr lang="en-US" dirty="0"/>
              <a:t>Council appoints engineer</a:t>
            </a:r>
          </a:p>
          <a:p>
            <a:r>
              <a:rPr lang="en-US" dirty="0"/>
              <a:t>Public meetings are the same as petition process</a:t>
            </a:r>
          </a:p>
          <a:p>
            <a:r>
              <a:rPr lang="en-US" dirty="0"/>
              <a:t>Examples are:</a:t>
            </a:r>
          </a:p>
          <a:p>
            <a:pPr lvl="1"/>
            <a:r>
              <a:rPr lang="en-US" dirty="0"/>
              <a:t>New Culvert installations</a:t>
            </a:r>
          </a:p>
          <a:p>
            <a:pPr lvl="1"/>
            <a:r>
              <a:rPr lang="en-US" dirty="0"/>
              <a:t>Work required that maintenance can not </a:t>
            </a:r>
            <a:r>
              <a:rPr lang="en-US" dirty="0" smtClean="0"/>
              <a:t>manage</a:t>
            </a:r>
            <a:endParaRPr lang="en-US" dirty="0"/>
          </a:p>
          <a:p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497128"/>
              </p:ext>
            </p:extLst>
          </p:nvPr>
        </p:nvGraphicFramePr>
        <p:xfrm>
          <a:off x="4648200" y="1905000"/>
          <a:ext cx="3650337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5829103" imgH="7543564" progId="Acrobat.Document.11">
                  <p:embed/>
                </p:oleObj>
              </mc:Choice>
              <mc:Fallback>
                <p:oleObj name="Acrobat Document" r:id="rId3" imgW="5829103" imgH="754356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8200" y="1905000"/>
                        <a:ext cx="3650337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242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Drain Maintenance Process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Under Section 74 of the Drainage Act</a:t>
            </a:r>
          </a:p>
          <a:p>
            <a:r>
              <a:rPr lang="en-US" dirty="0" smtClean="0"/>
              <a:t>Landowner driven – Reactive process</a:t>
            </a:r>
          </a:p>
          <a:p>
            <a:r>
              <a:rPr lang="en-US" dirty="0" smtClean="0"/>
              <a:t>Landowner submits maintenance form to Administration</a:t>
            </a:r>
          </a:p>
          <a:p>
            <a:r>
              <a:rPr lang="en-US" dirty="0" smtClean="0"/>
              <a:t>Administration reviews the drain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Administration prepares a report to Council advising of the landowner’s request for maintenance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25821"/>
              </p:ext>
            </p:extLst>
          </p:nvPr>
        </p:nvGraphicFramePr>
        <p:xfrm>
          <a:off x="4724400" y="1905000"/>
          <a:ext cx="3505200" cy="453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3" imgW="5829103" imgH="7543564" progId="Acrobat.Document.11">
                  <p:embed/>
                </p:oleObj>
              </mc:Choice>
              <mc:Fallback>
                <p:oleObj name="Acrobat Document" r:id="rId3" imgW="5829103" imgH="754356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905000"/>
                        <a:ext cx="3505200" cy="4536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30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Drain Maintenance Process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94" y="1920875"/>
            <a:ext cx="3262011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Administration holds a site meeting:</a:t>
            </a:r>
          </a:p>
          <a:p>
            <a:pPr lvl="1"/>
            <a:r>
              <a:rPr lang="en-US" dirty="0" smtClean="0"/>
              <a:t>Advises landowners of the request to maintain drain.</a:t>
            </a:r>
          </a:p>
          <a:p>
            <a:pPr lvl="1"/>
            <a:r>
              <a:rPr lang="en-US" dirty="0" smtClean="0"/>
              <a:t>Provides landowner with an estimated cost and timing of project</a:t>
            </a:r>
          </a:p>
          <a:p>
            <a:pPr lvl="1"/>
            <a:r>
              <a:rPr lang="en-US" dirty="0" smtClean="0"/>
              <a:t>Provides landowners in attendance to provide input to the overall project</a:t>
            </a:r>
          </a:p>
        </p:txBody>
      </p:sp>
    </p:spTree>
    <p:extLst>
      <p:ext uri="{BB962C8B-B14F-4D97-AF65-F5344CB8AC3E}">
        <p14:creationId xmlns:p14="http://schemas.microsoft.com/office/powerpoint/2010/main" val="2985815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Drain Maintenance Process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Administration makes application to the following agencies:</a:t>
            </a:r>
          </a:p>
          <a:p>
            <a:pPr lvl="1"/>
            <a:r>
              <a:rPr lang="en-US" dirty="0" smtClean="0"/>
              <a:t>ERCA – Application for Permit is submitted</a:t>
            </a:r>
          </a:p>
          <a:p>
            <a:pPr lvl="1"/>
            <a:r>
              <a:rPr lang="en-US" dirty="0" smtClean="0"/>
              <a:t>Department of Fisheries and Oceans (ERCA)</a:t>
            </a:r>
          </a:p>
          <a:p>
            <a:pPr lvl="1"/>
            <a:r>
              <a:rPr lang="en-US" dirty="0" smtClean="0"/>
              <a:t>Ministry of Natural Resources – Endangered Species Act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29" y="1920875"/>
            <a:ext cx="3109941" cy="4433888"/>
          </a:xfrm>
        </p:spPr>
      </p:pic>
    </p:spTree>
    <p:extLst>
      <p:ext uri="{BB962C8B-B14F-4D97-AF65-F5344CB8AC3E}">
        <p14:creationId xmlns:p14="http://schemas.microsoft.com/office/powerpoint/2010/main" val="152960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/>
              <a:t>Drainage 101 - Topics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Topics of Discussion: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Common Law Aspect of Drainage</a:t>
            </a:r>
          </a:p>
          <a:p>
            <a:pPr lvl="1"/>
            <a:r>
              <a:rPr lang="en-US" dirty="0" smtClean="0"/>
              <a:t>Early Drainage Law</a:t>
            </a:r>
          </a:p>
          <a:p>
            <a:pPr lvl="1"/>
            <a:r>
              <a:rPr lang="en-US" dirty="0" smtClean="0"/>
              <a:t>Process under the Drainage Act</a:t>
            </a:r>
          </a:p>
          <a:p>
            <a:pPr lvl="2"/>
            <a:r>
              <a:rPr lang="en-US" dirty="0" smtClean="0"/>
              <a:t>Petition (Section 4)</a:t>
            </a:r>
          </a:p>
          <a:p>
            <a:pPr lvl="2"/>
            <a:r>
              <a:rPr lang="en-US" dirty="0" smtClean="0"/>
              <a:t>Appointment of the Engineer</a:t>
            </a:r>
          </a:p>
          <a:p>
            <a:pPr lvl="2"/>
            <a:r>
              <a:rPr lang="en-US" dirty="0" smtClean="0"/>
              <a:t>Site Meeting</a:t>
            </a:r>
          </a:p>
          <a:p>
            <a:pPr lvl="2"/>
            <a:r>
              <a:rPr lang="en-US" dirty="0" smtClean="0"/>
              <a:t>Meeting to Consider</a:t>
            </a:r>
          </a:p>
          <a:p>
            <a:pPr lvl="2"/>
            <a:r>
              <a:rPr lang="en-US" dirty="0" smtClean="0"/>
              <a:t>Court of Revision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21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Drain Maintenance Process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Based on the information from the site meeting:</a:t>
            </a:r>
          </a:p>
          <a:p>
            <a:pPr lvl="1"/>
            <a:r>
              <a:rPr lang="en-US" dirty="0" smtClean="0"/>
              <a:t>Survey is completed(if necessary)</a:t>
            </a:r>
          </a:p>
          <a:p>
            <a:pPr lvl="1"/>
            <a:r>
              <a:rPr lang="en-US" dirty="0" smtClean="0"/>
              <a:t>Tender is prepared by Administration</a:t>
            </a:r>
          </a:p>
          <a:p>
            <a:pPr lvl="1"/>
            <a:r>
              <a:rPr lang="en-US" dirty="0" smtClean="0"/>
              <a:t>Tenders are awarded based on the Procurement Policies</a:t>
            </a:r>
          </a:p>
          <a:p>
            <a:pPr lvl="1"/>
            <a:r>
              <a:rPr lang="en-US" dirty="0" smtClean="0"/>
              <a:t>Maintenance is completed as per the tender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3051969"/>
            <a:ext cx="3314700" cy="2171700"/>
          </a:xfrm>
        </p:spPr>
      </p:pic>
    </p:spTree>
    <p:extLst>
      <p:ext uri="{BB962C8B-B14F-4D97-AF65-F5344CB8AC3E}">
        <p14:creationId xmlns:p14="http://schemas.microsoft.com/office/powerpoint/2010/main" val="2244448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Drain Maintenance Process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Costs are collected by the municipality</a:t>
            </a:r>
          </a:p>
          <a:p>
            <a:r>
              <a:rPr lang="en-US" dirty="0" smtClean="0"/>
              <a:t>Costs are assessed to the landowners as defined in the current engineer’s report</a:t>
            </a:r>
          </a:p>
          <a:p>
            <a:r>
              <a:rPr lang="en-US" dirty="0" smtClean="0"/>
              <a:t>Landowners are billed directly</a:t>
            </a:r>
          </a:p>
          <a:p>
            <a:r>
              <a:rPr lang="en-US" dirty="0" smtClean="0"/>
              <a:t>Landowners have the option to let the cost be placed on their final tax bill</a:t>
            </a:r>
          </a:p>
          <a:p>
            <a:r>
              <a:rPr lang="en-US" dirty="0" smtClean="0"/>
              <a:t>Under Maintenance, the landowners are not able to debenture the cost over a 5 year period.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Environmental Agencies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Approvals are required from the following three agencies:</a:t>
            </a:r>
          </a:p>
          <a:p>
            <a:pPr lvl="1"/>
            <a:r>
              <a:rPr lang="en-US" dirty="0" smtClean="0"/>
              <a:t>Essex Region Conservation Authority (Conservation Act)</a:t>
            </a:r>
          </a:p>
          <a:p>
            <a:pPr lvl="1"/>
            <a:r>
              <a:rPr lang="en-US" dirty="0"/>
              <a:t>Ministry of Natural Resources (Endangered Species Act)</a:t>
            </a:r>
          </a:p>
          <a:p>
            <a:pPr lvl="1"/>
            <a:r>
              <a:rPr lang="en-US" dirty="0" smtClean="0"/>
              <a:t>Department Fisheries &amp; Oceans (Fisheries Act &amp; Species At Risk Act)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10200"/>
            <a:ext cx="4178137" cy="22463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72880"/>
            <a:ext cx="1219200" cy="403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55" y="4800600"/>
            <a:ext cx="7010400" cy="373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84" y="3429000"/>
            <a:ext cx="4114800" cy="6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Environmental Agencies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7" y="1920875"/>
            <a:ext cx="3426186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Essex Region Conservation Authority</a:t>
            </a:r>
          </a:p>
          <a:p>
            <a:pPr lvl="1"/>
            <a:r>
              <a:rPr lang="en-US" dirty="0" smtClean="0"/>
              <a:t>Review Drainage Projects </a:t>
            </a:r>
          </a:p>
          <a:p>
            <a:pPr lvl="1"/>
            <a:r>
              <a:rPr lang="en-US" dirty="0" smtClean="0"/>
              <a:t>Verifies no impacts to wetlands</a:t>
            </a:r>
          </a:p>
          <a:p>
            <a:pPr lvl="1"/>
            <a:r>
              <a:rPr lang="en-US" dirty="0" smtClean="0"/>
              <a:t>Verifies no impacts to flood plains</a:t>
            </a:r>
          </a:p>
          <a:p>
            <a:pPr lvl="1"/>
            <a:r>
              <a:rPr lang="en-US" dirty="0" smtClean="0"/>
              <a:t>Administration submits application for municipal drain projects</a:t>
            </a:r>
          </a:p>
          <a:p>
            <a:pPr lvl="1"/>
            <a:r>
              <a:rPr lang="en-US" dirty="0" smtClean="0"/>
              <a:t>Conservation Authority provides approval and letter of advice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Environmental Agencies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Department of Fisheries &amp; Oceans</a:t>
            </a:r>
          </a:p>
          <a:p>
            <a:pPr lvl="1"/>
            <a:r>
              <a:rPr lang="en-US" dirty="0" smtClean="0"/>
              <a:t>Department of Fisheries &amp; Oceans reviews Notice of Drain Maintenance Form</a:t>
            </a:r>
          </a:p>
          <a:p>
            <a:pPr lvl="1"/>
            <a:r>
              <a:rPr lang="en-US" dirty="0" smtClean="0"/>
              <a:t>Department of Fisheries &amp; Oceans gets involved on complex projects causing a HADD</a:t>
            </a:r>
          </a:p>
          <a:p>
            <a:pPr lvl="1"/>
            <a:r>
              <a:rPr lang="en-US" dirty="0" smtClean="0"/>
              <a:t>HADD stands for Harmful Alteration, Destruction and Disruption of  Fish or Fish Habitat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07" y="1920875"/>
            <a:ext cx="2868986" cy="4433888"/>
          </a:xfrm>
        </p:spPr>
      </p:pic>
    </p:spTree>
    <p:extLst>
      <p:ext uri="{BB962C8B-B14F-4D97-AF65-F5344CB8AC3E}">
        <p14:creationId xmlns:p14="http://schemas.microsoft.com/office/powerpoint/2010/main" val="234151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Environmental Agencies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2590800" cy="225092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Department of Fisheries &amp; Oceans</a:t>
            </a:r>
          </a:p>
          <a:p>
            <a:pPr lvl="1"/>
            <a:r>
              <a:rPr lang="en-US" dirty="0" smtClean="0"/>
              <a:t>Species At Risk Act (SARA)</a:t>
            </a:r>
          </a:p>
          <a:p>
            <a:pPr lvl="1"/>
            <a:r>
              <a:rPr lang="en-US" dirty="0" smtClean="0"/>
              <a:t>Covers fish and mussels that are endangered, threatened and special concerns federally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86200"/>
            <a:ext cx="2500884" cy="231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1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Environmental Agencies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Ministry of Natural Resources</a:t>
            </a:r>
          </a:p>
          <a:p>
            <a:pPr lvl="1"/>
            <a:r>
              <a:rPr lang="en-US" dirty="0" smtClean="0"/>
              <a:t>Endangered Species Act</a:t>
            </a:r>
          </a:p>
          <a:p>
            <a:pPr lvl="2"/>
            <a:r>
              <a:rPr lang="en-US" dirty="0" smtClean="0"/>
              <a:t>2 Amphibians</a:t>
            </a:r>
          </a:p>
          <a:p>
            <a:pPr lvl="2"/>
            <a:r>
              <a:rPr lang="en-US" dirty="0" smtClean="0"/>
              <a:t>15 birds Species</a:t>
            </a:r>
          </a:p>
          <a:p>
            <a:pPr lvl="2"/>
            <a:r>
              <a:rPr lang="en-US" dirty="0" smtClean="0"/>
              <a:t>1 Insect</a:t>
            </a:r>
          </a:p>
          <a:p>
            <a:pPr lvl="2"/>
            <a:r>
              <a:rPr lang="en-US" dirty="0" smtClean="0"/>
              <a:t>5 Mammals </a:t>
            </a:r>
          </a:p>
          <a:p>
            <a:pPr lvl="2"/>
            <a:r>
              <a:rPr lang="en-US" dirty="0" smtClean="0"/>
              <a:t>1 </a:t>
            </a:r>
            <a:r>
              <a:rPr lang="en-US" dirty="0" err="1" smtClean="0"/>
              <a:t>Molluscs</a:t>
            </a:r>
            <a:endParaRPr lang="en-US" dirty="0" smtClean="0"/>
          </a:p>
          <a:p>
            <a:pPr lvl="2"/>
            <a:r>
              <a:rPr lang="en-US" b="1" dirty="0" smtClean="0"/>
              <a:t>4 Fish Species</a:t>
            </a:r>
          </a:p>
          <a:p>
            <a:pPr lvl="2"/>
            <a:r>
              <a:rPr lang="en-US" b="1" dirty="0" smtClean="0"/>
              <a:t>12 Mussel Species</a:t>
            </a:r>
          </a:p>
          <a:p>
            <a:pPr lvl="2"/>
            <a:r>
              <a:rPr lang="en-US" dirty="0" smtClean="0"/>
              <a:t>2 Snake Species</a:t>
            </a:r>
          </a:p>
          <a:p>
            <a:pPr lvl="2"/>
            <a:r>
              <a:rPr lang="en-US" dirty="0" smtClean="0"/>
              <a:t>3 Turtle Species</a:t>
            </a:r>
          </a:p>
          <a:p>
            <a:pPr lvl="2"/>
            <a:r>
              <a:rPr lang="en-US" dirty="0" smtClean="0"/>
              <a:t>4 Plant Species </a:t>
            </a:r>
          </a:p>
          <a:p>
            <a:pPr lvl="2"/>
            <a:r>
              <a:rPr lang="en-US" dirty="0" smtClean="0"/>
              <a:t>5 Tree Species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82891"/>
            <a:ext cx="4038600" cy="3509855"/>
          </a:xfrm>
        </p:spPr>
      </p:pic>
    </p:spTree>
    <p:extLst>
      <p:ext uri="{BB962C8B-B14F-4D97-AF65-F5344CB8AC3E}">
        <p14:creationId xmlns:p14="http://schemas.microsoft.com/office/powerpoint/2010/main" val="4055110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Environmental Agencies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Administration is planning to register the Township of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Pelee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 the MNR Registry.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order register, the Township is required to prepare species specific mitigation plans for the individual endangered species.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Administration is in discussions with a couple of municipalities in Essex County that are planning to complete the mitigation plans.  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Potential cost savings in  completing this process as a group.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87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Construction Concerns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Township of </a:t>
            </a:r>
            <a:r>
              <a:rPr lang="en-CA" dirty="0" err="1" smtClean="0"/>
              <a:t>Pelee</a:t>
            </a:r>
            <a:r>
              <a:rPr lang="en-CA" dirty="0" smtClean="0"/>
              <a:t> provides challenges for completing projects.</a:t>
            </a:r>
          </a:p>
          <a:p>
            <a:pPr lvl="1"/>
            <a:r>
              <a:rPr lang="en-CA" dirty="0" smtClean="0"/>
              <a:t>Contractors – Finding out who is willing to transport equipment and staff to complete works</a:t>
            </a:r>
          </a:p>
          <a:p>
            <a:pPr lvl="1"/>
            <a:r>
              <a:rPr lang="en-CA" dirty="0" smtClean="0"/>
              <a:t>Logistics – Scheduling the equipment and staff for transportation to the island</a:t>
            </a:r>
          </a:p>
          <a:p>
            <a:pPr lvl="1"/>
            <a:r>
              <a:rPr lang="en-CA" dirty="0" smtClean="0"/>
              <a:t>Accommodations</a:t>
            </a:r>
          </a:p>
          <a:p>
            <a:pPr lvl="1"/>
            <a:r>
              <a:rPr lang="en-CA" dirty="0" smtClean="0"/>
              <a:t>Increase cost due to all of these factors</a:t>
            </a:r>
          </a:p>
          <a:p>
            <a:pPr lvl="1"/>
            <a:r>
              <a:rPr lang="en-CA" dirty="0" smtClean="0"/>
              <a:t>Disposal of construction materials</a:t>
            </a:r>
          </a:p>
          <a:p>
            <a:pPr lvl="2"/>
            <a:r>
              <a:rPr lang="en-CA" dirty="0" smtClean="0"/>
              <a:t>Trees, brush and wood chips</a:t>
            </a:r>
          </a:p>
          <a:p>
            <a:pPr lvl="2"/>
            <a:r>
              <a:rPr lang="en-CA" dirty="0" smtClean="0"/>
              <a:t>Excavated dirt and materials</a:t>
            </a:r>
          </a:p>
          <a:p>
            <a:pPr lvl="1"/>
            <a:r>
              <a:rPr lang="en-CA" dirty="0" smtClean="0"/>
              <a:t>Environmental Challenges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90205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Construction Considerations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Pre-Qualified Contractors List</a:t>
            </a:r>
          </a:p>
          <a:p>
            <a:r>
              <a:rPr lang="en-CA" dirty="0" smtClean="0"/>
              <a:t>Becoming self-sufficient in completing projects</a:t>
            </a:r>
          </a:p>
          <a:p>
            <a:pPr lvl="1"/>
            <a:r>
              <a:rPr lang="en-CA" dirty="0" smtClean="0"/>
              <a:t>Purchasing or renting machines to complete the necessary works</a:t>
            </a:r>
          </a:p>
          <a:p>
            <a:pPr lvl="1"/>
            <a:r>
              <a:rPr lang="en-CA" dirty="0" smtClean="0"/>
              <a:t>Increasing staff to assist in the increase work loads</a:t>
            </a:r>
          </a:p>
          <a:p>
            <a:pPr lvl="1"/>
            <a:r>
              <a:rPr lang="en-CA" dirty="0" smtClean="0"/>
              <a:t>Training staff</a:t>
            </a:r>
          </a:p>
          <a:p>
            <a:pPr lvl="2"/>
            <a:r>
              <a:rPr lang="en-CA" dirty="0" smtClean="0"/>
              <a:t>Operation of Equipment</a:t>
            </a:r>
          </a:p>
          <a:p>
            <a:pPr lvl="2"/>
            <a:r>
              <a:rPr lang="en-CA" dirty="0" smtClean="0"/>
              <a:t>Work related Training</a:t>
            </a:r>
          </a:p>
          <a:p>
            <a:pPr lvl="2"/>
            <a:r>
              <a:rPr lang="en-CA" dirty="0" smtClean="0"/>
              <a:t>Health and Safety Training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630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Drainage 101 - Topics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under the Drainage Act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Repair and Improvement (Section 78)</a:t>
            </a:r>
          </a:p>
          <a:p>
            <a:pPr lvl="1"/>
            <a:r>
              <a:rPr lang="en-US" dirty="0" smtClean="0"/>
              <a:t>Maintenance and Repair (Section 74)</a:t>
            </a:r>
          </a:p>
          <a:p>
            <a:pPr lvl="1"/>
            <a:r>
              <a:rPr lang="en-US" dirty="0" smtClean="0"/>
              <a:t>New Maintenance Schedules (Section 76)</a:t>
            </a:r>
          </a:p>
          <a:p>
            <a:pPr lvl="1"/>
            <a:r>
              <a:rPr lang="en-US" dirty="0" smtClean="0"/>
              <a:t>Island Considerations</a:t>
            </a:r>
          </a:p>
          <a:p>
            <a:r>
              <a:rPr lang="en-US" dirty="0" smtClean="0"/>
              <a:t>Future Considerations</a:t>
            </a:r>
          </a:p>
          <a:p>
            <a:r>
              <a:rPr lang="en-US" dirty="0" smtClean="0"/>
              <a:t>Final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53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Final Thoughts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Law</a:t>
            </a:r>
          </a:p>
          <a:p>
            <a:pPr lvl="1"/>
            <a:r>
              <a:rPr lang="en-US" dirty="0" smtClean="0"/>
              <a:t>Low lands do not have to accept the water from upper lands – Owner has the right to block water</a:t>
            </a:r>
          </a:p>
          <a:p>
            <a:r>
              <a:rPr lang="en-US" dirty="0" smtClean="0"/>
              <a:t>Drainage Act Process</a:t>
            </a:r>
          </a:p>
          <a:p>
            <a:pPr lvl="1"/>
            <a:r>
              <a:rPr lang="en-US" dirty="0" smtClean="0"/>
              <a:t>Owners can petition for drainage works</a:t>
            </a:r>
          </a:p>
          <a:p>
            <a:pPr lvl="2"/>
            <a:r>
              <a:rPr lang="en-US" dirty="0" smtClean="0"/>
              <a:t>50% of the landowners</a:t>
            </a:r>
          </a:p>
          <a:p>
            <a:pPr lvl="2"/>
            <a:r>
              <a:rPr lang="en-US" dirty="0" smtClean="0"/>
              <a:t>60% of the lands</a:t>
            </a:r>
          </a:p>
          <a:p>
            <a:pPr lvl="1"/>
            <a:r>
              <a:rPr lang="en-US" dirty="0" smtClean="0"/>
              <a:t>Report completed by Engineer</a:t>
            </a:r>
          </a:p>
          <a:p>
            <a:pPr lvl="1"/>
            <a:r>
              <a:rPr lang="en-US" dirty="0" smtClean="0"/>
              <a:t>Various Public Meetings – Landowner involvement</a:t>
            </a:r>
          </a:p>
          <a:p>
            <a:pPr lvl="1"/>
            <a:r>
              <a:rPr lang="en-US" dirty="0" smtClean="0"/>
              <a:t>Council adopts the project by By-Law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43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Final Thoughts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Drainage Act Process</a:t>
            </a:r>
          </a:p>
          <a:p>
            <a:pPr lvl="1"/>
            <a:r>
              <a:rPr lang="en-US" dirty="0" smtClean="0"/>
              <a:t>Once constructed – Cost is recovered</a:t>
            </a:r>
          </a:p>
          <a:p>
            <a:pPr lvl="1"/>
            <a:r>
              <a:rPr lang="en-US" dirty="0" smtClean="0"/>
              <a:t>Landowners have the ability to request:</a:t>
            </a:r>
          </a:p>
          <a:p>
            <a:pPr lvl="2"/>
            <a:r>
              <a:rPr lang="en-US" dirty="0" smtClean="0"/>
              <a:t>Maintenance (Section 74)</a:t>
            </a:r>
          </a:p>
          <a:p>
            <a:pPr lvl="2"/>
            <a:r>
              <a:rPr lang="en-US" dirty="0" smtClean="0"/>
              <a:t>Improvements (Section 78)</a:t>
            </a:r>
          </a:p>
          <a:p>
            <a:r>
              <a:rPr lang="en-US" dirty="0" smtClean="0"/>
              <a:t>Environment Agencies</a:t>
            </a:r>
          </a:p>
          <a:p>
            <a:pPr lvl="1"/>
            <a:r>
              <a:rPr lang="en-US" dirty="0" smtClean="0"/>
              <a:t>Essex Region Conservation Authority, Department of Fisheries and Oceans and Ministry of Natural Resources and Forestry are involved in drainage projects.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74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Final Thoughts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Island provides challenges to get work completed.</a:t>
            </a:r>
          </a:p>
          <a:p>
            <a:r>
              <a:rPr lang="en-CA" dirty="0" smtClean="0"/>
              <a:t>Pre-Qualifying Contractor will assist Administration in identifying contractors that are willing to complete work on the island.</a:t>
            </a:r>
          </a:p>
          <a:p>
            <a:r>
              <a:rPr lang="en-CA" dirty="0" smtClean="0"/>
              <a:t>Consideration given to being self-sufficient in drainage constructions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4818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305800" cy="1143000"/>
          </a:xfrm>
        </p:spPr>
        <p:txBody>
          <a:bodyPr/>
          <a:lstStyle/>
          <a:p>
            <a:pPr algn="ctr"/>
            <a:r>
              <a:rPr lang="en-US" b="1" dirty="0" smtClean="0"/>
              <a:t>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801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Water issues causes disputes between:</a:t>
            </a:r>
          </a:p>
          <a:p>
            <a:pPr lvl="1"/>
            <a:r>
              <a:rPr lang="en-US" dirty="0" err="1" smtClean="0"/>
              <a:t>Neighbours</a:t>
            </a:r>
            <a:endParaRPr lang="en-US" dirty="0" smtClean="0"/>
          </a:p>
          <a:p>
            <a:pPr lvl="1"/>
            <a:r>
              <a:rPr lang="en-US" dirty="0" smtClean="0"/>
              <a:t>Family Members</a:t>
            </a:r>
          </a:p>
          <a:p>
            <a:pPr lvl="1"/>
            <a:r>
              <a:rPr lang="en-US" dirty="0" smtClean="0"/>
              <a:t>Landowners </a:t>
            </a:r>
            <a:r>
              <a:rPr lang="en-US" dirty="0" err="1" smtClean="0"/>
              <a:t>vs</a:t>
            </a:r>
            <a:r>
              <a:rPr lang="en-US" dirty="0" smtClean="0"/>
              <a:t> Road Authority</a:t>
            </a:r>
          </a:p>
          <a:p>
            <a:r>
              <a:rPr lang="en-US" dirty="0" smtClean="0"/>
              <a:t>Drainage Act was created to provide drainage to those landowners requiring drainage.  </a:t>
            </a:r>
          </a:p>
          <a:p>
            <a:r>
              <a:rPr lang="en-US" dirty="0" smtClean="0"/>
              <a:t>The Drainage Act empowers the municipality to facilitate &amp; maintain the drainage works at the cost of lands and roads benefiting from the drainage system.</a:t>
            </a:r>
          </a:p>
          <a:p>
            <a:r>
              <a:rPr lang="en-US" dirty="0" smtClean="0"/>
              <a:t>Drainage projects are communal projects</a:t>
            </a:r>
          </a:p>
          <a:p>
            <a:r>
              <a:rPr lang="en-US" dirty="0" smtClean="0"/>
              <a:t>Involvement of the Landowners is 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1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Common Law Aspect of Water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Law – foundation of today’s Statute Law</a:t>
            </a:r>
          </a:p>
          <a:p>
            <a:r>
              <a:rPr lang="en-US" dirty="0" smtClean="0"/>
              <a:t>Common Law as it relates to natural watercourse states the following:</a:t>
            </a:r>
          </a:p>
          <a:p>
            <a:pPr marL="0" indent="0">
              <a:buNone/>
            </a:pPr>
            <a:r>
              <a:rPr lang="en-US" dirty="0" smtClean="0"/>
              <a:t>	“</a:t>
            </a:r>
            <a:r>
              <a:rPr lang="en-US" i="1" dirty="0" smtClean="0"/>
              <a:t>A natural watercourse is defined generally as a stream of water which flows along a defined channel, with beds and banks, for a sufficient time to give it substantial existence”</a:t>
            </a:r>
          </a:p>
          <a:p>
            <a:r>
              <a:rPr lang="en-US" dirty="0" smtClean="0"/>
              <a:t>There are no natural water courses that exist on the island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925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Common Law Aspect of Water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Landowners adjacent to Natural Watercourses are considered riparian owner</a:t>
            </a:r>
          </a:p>
          <a:p>
            <a:r>
              <a:rPr lang="en-US" dirty="0" smtClean="0"/>
              <a:t>These landowners have the rights under “The Riparian Doctrine”</a:t>
            </a:r>
          </a:p>
          <a:p>
            <a:r>
              <a:rPr lang="en-US" dirty="0" smtClean="0"/>
              <a:t>One of the rights is “the right to drain their property”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1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Common Law Aspect of Water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Law also states the following regarding surface water: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“No right of drainage to mere surface water exists as long as the flow is not in a defined channel”</a:t>
            </a:r>
          </a:p>
          <a:p>
            <a:endParaRPr lang="en-US" dirty="0" smtClean="0"/>
          </a:p>
          <a:p>
            <a:r>
              <a:rPr lang="en-US" dirty="0" smtClean="0"/>
              <a:t>An owner of lower land may, at his own choice, either allow water from higher land to flow over it or keep such water off their property by dams and banks.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8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Early Drainage Law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first Drainage Law was the Ditches and Watercourses Act</a:t>
            </a:r>
          </a:p>
          <a:p>
            <a:r>
              <a:rPr lang="en-US" dirty="0" smtClean="0"/>
              <a:t>Passed in 1874</a:t>
            </a:r>
          </a:p>
          <a:p>
            <a:r>
              <a:rPr lang="en-US" dirty="0" smtClean="0"/>
              <a:t>Limited involvement for Municipalities</a:t>
            </a:r>
          </a:p>
          <a:p>
            <a:r>
              <a:rPr lang="en-US" dirty="0" smtClean="0"/>
              <a:t>Ditches &amp; Watercourses (D&amp;W) drains still exist today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28" y="2286000"/>
            <a:ext cx="4634754" cy="3581400"/>
          </a:xfrm>
        </p:spPr>
      </p:pic>
    </p:spTree>
    <p:extLst>
      <p:ext uri="{BB962C8B-B14F-4D97-AF65-F5344CB8AC3E}">
        <p14:creationId xmlns:p14="http://schemas.microsoft.com/office/powerpoint/2010/main" val="3460095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3853</TotalTime>
  <Words>1847</Words>
  <Application>Microsoft Office PowerPoint</Application>
  <PresentationFormat>On-screen Show (4:3)</PresentationFormat>
  <Paragraphs>258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Calibri</vt:lpstr>
      <vt:lpstr>Constantia</vt:lpstr>
      <vt:lpstr>Wingdings 2</vt:lpstr>
      <vt:lpstr>Flow</vt:lpstr>
      <vt:lpstr>Acrobat Document</vt:lpstr>
      <vt:lpstr>Drainage 101 –  Council Educational Session</vt:lpstr>
      <vt:lpstr>Drainage 101</vt:lpstr>
      <vt:lpstr>Drainage 101 - Topics</vt:lpstr>
      <vt:lpstr>Drainage 101 - Topics</vt:lpstr>
      <vt:lpstr>Introduction</vt:lpstr>
      <vt:lpstr>Common Law Aspect of Water</vt:lpstr>
      <vt:lpstr>Common Law Aspect of Water</vt:lpstr>
      <vt:lpstr>Common Law Aspect of Water</vt:lpstr>
      <vt:lpstr>Early Drainage Law</vt:lpstr>
      <vt:lpstr>Drainage Act Process</vt:lpstr>
      <vt:lpstr>Drainage Act Process Petition Drains</vt:lpstr>
      <vt:lpstr>Drainage Act Process Petition Drains</vt:lpstr>
      <vt:lpstr>Drainage Act Process Appointment</vt:lpstr>
      <vt:lpstr>Drainage Act Process On-Site Meeting</vt:lpstr>
      <vt:lpstr>Drainage Act Process Report Preparation</vt:lpstr>
      <vt:lpstr>Drainage Act Process Report Preparation</vt:lpstr>
      <vt:lpstr>Drainage Act Process Meeting to Consider</vt:lpstr>
      <vt:lpstr>Drainage Act Process Meeting to Consider</vt:lpstr>
      <vt:lpstr>Drainage Act Process Meeting to Consider</vt:lpstr>
      <vt:lpstr>Drainage Act Process Court of Revision</vt:lpstr>
      <vt:lpstr>Drainage Act Process Court of Revision</vt:lpstr>
      <vt:lpstr>Drainage Act Process Court of Revision</vt:lpstr>
      <vt:lpstr>Drainage Act Process Appeals</vt:lpstr>
      <vt:lpstr>Drainage Act Process Construction &amp; Assessing Cost</vt:lpstr>
      <vt:lpstr>Drainage Act Process Petition Drain </vt:lpstr>
      <vt:lpstr>Drain Improvement Process</vt:lpstr>
      <vt:lpstr>Drain Maintenance Process</vt:lpstr>
      <vt:lpstr>Drain Maintenance Process</vt:lpstr>
      <vt:lpstr>Drain Maintenance Process</vt:lpstr>
      <vt:lpstr>Drain Maintenance Process</vt:lpstr>
      <vt:lpstr>Drain Maintenance Process</vt:lpstr>
      <vt:lpstr>Environmental Agencies </vt:lpstr>
      <vt:lpstr>Environmental Agencies</vt:lpstr>
      <vt:lpstr>Environmental Agencies</vt:lpstr>
      <vt:lpstr>Environmental Agencies</vt:lpstr>
      <vt:lpstr>Environmental Agencies</vt:lpstr>
      <vt:lpstr>Environmental Agencies</vt:lpstr>
      <vt:lpstr>Construction Concerns </vt:lpstr>
      <vt:lpstr>Construction Considerations</vt:lpstr>
      <vt:lpstr>Final Thoughts</vt:lpstr>
      <vt:lpstr>Final Thoughts</vt:lpstr>
      <vt:lpstr>Final Thoughts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Chamberlain</dc:creator>
  <cp:lastModifiedBy>Katrina Digiovanni</cp:lastModifiedBy>
  <cp:revision>94</cp:revision>
  <cp:lastPrinted>2018-06-19T15:49:02Z</cp:lastPrinted>
  <dcterms:created xsi:type="dcterms:W3CDTF">2011-05-10T11:03:28Z</dcterms:created>
  <dcterms:modified xsi:type="dcterms:W3CDTF">2018-06-19T15:49:16Z</dcterms:modified>
</cp:coreProperties>
</file>